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750" autoAdjust="0"/>
  </p:normalViewPr>
  <p:slideViewPr>
    <p:cSldViewPr>
      <p:cViewPr varScale="1">
        <p:scale>
          <a:sx n="103" d="100"/>
          <a:sy n="103" d="100"/>
        </p:scale>
        <p:origin x="-2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D67816-C5C8-4C13-BF40-ED6684020BF8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6758C7-FDFF-4210-8FAD-DEB6961A6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480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A3AEC-CAF7-41CC-A557-1D7990D9C86C}" type="datetime1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47800" y="6356350"/>
            <a:ext cx="62484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From Chemosensory Transduction: The Detection of Odors, Tastes, and Other </a:t>
            </a:r>
            <a:r>
              <a:rPr lang="en-US" dirty="0" err="1" smtClean="0"/>
              <a:t>Chemostimuli</a:t>
            </a:r>
            <a:r>
              <a:rPr lang="en-US" dirty="0" smtClean="0"/>
              <a:t> , Copyright © 2016 Elsevier Inc.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16AC742-6368-45CA-BF68-89A4CBB5E3A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997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A6A3E-23DB-4026-B59A-66A624A9F933}" type="datetime1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93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B0F90-80DB-42D6-8163-97623F4CD404}" type="datetime1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790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643E0-3B7A-496A-B60C-F710A6DA68C0}" type="datetime1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From Chemosensory Transduction: The Detection of Odors, Tastes, and Other </a:t>
            </a:r>
            <a:r>
              <a:rPr lang="en-US" dirty="0" err="1" smtClean="0"/>
              <a:t>Chemostimuli</a:t>
            </a:r>
            <a:r>
              <a:rPr lang="en-US" dirty="0" smtClean="0"/>
              <a:t>, Copyright © 2016 Elsevier Inc.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515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213FC-D8CE-4AF5-A6C2-3E28AF438FB1}" type="datetime1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160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96984-F554-4C3C-A505-347D49DB27B5}" type="datetime1">
              <a:rPr lang="en-US" smtClean="0"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279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C5FD-F87C-4A1F-9CB3-E3318126A460}" type="datetime1">
              <a:rPr lang="en-US" smtClean="0"/>
              <a:t>5/12/2016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757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CA140-4EF5-4B0B-AAE4-AF0CE05A1A56}" type="datetime1">
              <a:rPr lang="en-US" smtClean="0"/>
              <a:t>5/12/2016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020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80DB4-565E-497D-B321-DFE542FAB47E}" type="datetime1">
              <a:rPr lang="en-US" smtClean="0"/>
              <a:t>5/12/2016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551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D861-94A8-4776-8B3A-C71C02216574}" type="datetime1">
              <a:rPr lang="en-US" smtClean="0"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534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D6A4A-0CA4-4E3E-9A9B-5139FCECE1CC}" type="datetime1">
              <a:rPr lang="en-US" smtClean="0"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743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E6AA0-AC46-4ADA-B1EC-AAE253B82D30}" type="datetime1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194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11375"/>
            <a:ext cx="7772400" cy="1470025"/>
          </a:xfrm>
        </p:spPr>
        <p:txBody>
          <a:bodyPr/>
          <a:lstStyle/>
          <a:p>
            <a:r>
              <a:rPr lang="en-US" dirty="0" smtClean="0"/>
              <a:t>Chapter </a:t>
            </a:r>
            <a:r>
              <a:rPr lang="en-US" dirty="0" smtClean="0"/>
              <a:t>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407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5481935"/>
            <a:ext cx="868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/>
              <a:t>Figure 1 </a:t>
            </a:r>
            <a:r>
              <a:rPr lang="en-US" sz="1200" dirty="0"/>
              <a:t>Mean (SE) (a) stop signal reaction time, and (b) circle time difference for the deficient and exaggerated stress reactivity groups, *</a:t>
            </a:r>
            <a:r>
              <a:rPr lang="en-US" sz="1200" i="1" dirty="0"/>
              <a:t>p</a:t>
            </a:r>
            <a:r>
              <a:rPr lang="en-US" sz="1200" dirty="0"/>
              <a:t> ≤ 0.05. Deficient stress reactors show greater impulsivity.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324600"/>
            <a:ext cx="6553200" cy="365125"/>
          </a:xfrm>
        </p:spPr>
        <p:txBody>
          <a:bodyPr/>
          <a:lstStyle/>
          <a:p>
            <a:r>
              <a:rPr lang="en-US" sz="1000" dirty="0">
                <a:solidFill>
                  <a:schemeClr val="tx1"/>
                </a:solidFill>
              </a:rPr>
              <a:t>From Stress:  Concepts, Cognition, Emotion, and </a:t>
            </a:r>
            <a:r>
              <a:rPr lang="en-US" sz="1000" dirty="0" smtClean="0">
                <a:solidFill>
                  <a:schemeClr val="tx1"/>
                </a:solidFill>
              </a:rPr>
              <a:t>Behavior</a:t>
            </a:r>
            <a:r>
              <a:rPr lang="en-US" sz="1000" i="1" dirty="0">
                <a:solidFill>
                  <a:schemeClr val="tx1"/>
                </a:solidFill>
              </a:rPr>
              <a:t>,</a:t>
            </a:r>
          </a:p>
          <a:p>
            <a:r>
              <a:rPr lang="en-US" sz="1000" dirty="0" smtClean="0">
                <a:solidFill>
                  <a:schemeClr val="tx1"/>
                </a:solidFill>
              </a:rPr>
              <a:t>Copyright </a:t>
            </a:r>
            <a:r>
              <a:rPr lang="en-US" sz="1000" dirty="0">
                <a:solidFill>
                  <a:schemeClr val="tx1"/>
                </a:solidFill>
              </a:rPr>
              <a:t>© 2016 Elsevier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2</a:t>
            </a:fld>
            <a:endParaRPr lang="en-US" dirty="0"/>
          </a:p>
        </p:txBody>
      </p:sp>
      <p:pic>
        <p:nvPicPr>
          <p:cNvPr id="3074" name="Picture 2" descr="W:\Projects\Active\Thapasya\2016\S&amp;T\Companion\Fink_COMP_SITE\JPG\Chapter22\f22-01-97801280095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2569" y="914400"/>
            <a:ext cx="2966534" cy="443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9742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5634335"/>
            <a:ext cx="868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/>
              <a:t>Figure </a:t>
            </a:r>
            <a:r>
              <a:rPr lang="en-US" sz="1200" b="1" dirty="0" smtClean="0"/>
              <a:t>2 </a:t>
            </a:r>
            <a:r>
              <a:rPr lang="en-US" sz="1200" dirty="0"/>
              <a:t>Percentage study completion rate by quartiles of heart rate reactivity. The quartile with the smallest heart rate reactions were significantly less likely to complete the study.</a:t>
            </a:r>
            <a:endParaRPr lang="en-US" sz="1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324600"/>
            <a:ext cx="6553200" cy="365125"/>
          </a:xfrm>
        </p:spPr>
        <p:txBody>
          <a:bodyPr/>
          <a:lstStyle/>
          <a:p>
            <a:r>
              <a:rPr lang="en-US" sz="1000" dirty="0">
                <a:solidFill>
                  <a:schemeClr val="tx1"/>
                </a:solidFill>
              </a:rPr>
              <a:t>From Stress:  Concepts, Cognition, Emotion, and </a:t>
            </a:r>
            <a:r>
              <a:rPr lang="en-US" sz="1000" dirty="0" smtClean="0">
                <a:solidFill>
                  <a:schemeClr val="tx1"/>
                </a:solidFill>
              </a:rPr>
              <a:t>Behavior</a:t>
            </a:r>
            <a:r>
              <a:rPr lang="en-US" sz="1000" i="1" dirty="0">
                <a:solidFill>
                  <a:schemeClr val="tx1"/>
                </a:solidFill>
              </a:rPr>
              <a:t>,</a:t>
            </a:r>
          </a:p>
          <a:p>
            <a:r>
              <a:rPr lang="en-US" sz="1000" dirty="0" smtClean="0">
                <a:solidFill>
                  <a:schemeClr val="tx1"/>
                </a:solidFill>
              </a:rPr>
              <a:t>Copyright </a:t>
            </a:r>
            <a:r>
              <a:rPr lang="en-US" sz="1000" dirty="0">
                <a:solidFill>
                  <a:schemeClr val="tx1"/>
                </a:solidFill>
              </a:rPr>
              <a:t>© 2016 Elsevier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3</a:t>
            </a:fld>
            <a:endParaRPr lang="en-US" dirty="0"/>
          </a:p>
        </p:txBody>
      </p:sp>
      <p:pic>
        <p:nvPicPr>
          <p:cNvPr id="2051" name="Picture 3" descr="W:\Projects\Active\Thapasya\2016\S&amp;T\Companion\Fink_COMP_SITE\JPG\Chapter22\f22-02-97801280095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973" y="819884"/>
            <a:ext cx="5576672" cy="4209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1806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5819001"/>
            <a:ext cx="8686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/>
              <a:t>Figure </a:t>
            </a:r>
            <a:r>
              <a:rPr lang="en-US" sz="1200" b="1" dirty="0" smtClean="0"/>
              <a:t>3 </a:t>
            </a:r>
            <a:r>
              <a:rPr lang="en-US" sz="1200" dirty="0"/>
              <a:t>Alternative models, inverted-U and distinct mechanisms, linking stress reactivity to health and behavioral outcomes.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324600"/>
            <a:ext cx="6553200" cy="365125"/>
          </a:xfrm>
        </p:spPr>
        <p:txBody>
          <a:bodyPr/>
          <a:lstStyle/>
          <a:p>
            <a:r>
              <a:rPr lang="en-US" sz="1000" dirty="0">
                <a:solidFill>
                  <a:schemeClr val="tx1"/>
                </a:solidFill>
              </a:rPr>
              <a:t>From Stress:  Concepts, Cognition, Emotion, and </a:t>
            </a:r>
            <a:r>
              <a:rPr lang="en-US" sz="1000" dirty="0" smtClean="0">
                <a:solidFill>
                  <a:schemeClr val="tx1"/>
                </a:solidFill>
              </a:rPr>
              <a:t>Behavior</a:t>
            </a:r>
            <a:r>
              <a:rPr lang="en-US" sz="1000" i="1" dirty="0">
                <a:solidFill>
                  <a:schemeClr val="tx1"/>
                </a:solidFill>
              </a:rPr>
              <a:t>,</a:t>
            </a:r>
          </a:p>
          <a:p>
            <a:r>
              <a:rPr lang="en-US" sz="1000" dirty="0" smtClean="0">
                <a:solidFill>
                  <a:schemeClr val="tx1"/>
                </a:solidFill>
              </a:rPr>
              <a:t>Copyright </a:t>
            </a:r>
            <a:r>
              <a:rPr lang="en-US" sz="1000" dirty="0">
                <a:solidFill>
                  <a:schemeClr val="tx1"/>
                </a:solidFill>
              </a:rPr>
              <a:t>© 2016 Elsevier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4</a:t>
            </a:fld>
            <a:endParaRPr lang="en-US" dirty="0"/>
          </a:p>
        </p:txBody>
      </p:sp>
      <p:pic>
        <p:nvPicPr>
          <p:cNvPr id="1027" name="Picture 3" descr="W:\Projects\Active\Thapasya\2016\S&amp;T\Companion\Fink_COMP_SITE\JPG\Chapter22\f22-03-97801280095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2372" y="969088"/>
            <a:ext cx="3719256" cy="451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1502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5634335"/>
            <a:ext cx="868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/>
              <a:t>Figure </a:t>
            </a:r>
            <a:r>
              <a:rPr lang="en-US" sz="1200" b="1" dirty="0"/>
              <a:t>4</a:t>
            </a:r>
            <a:r>
              <a:rPr lang="en-US" sz="1200" b="1" dirty="0" smtClean="0"/>
              <a:t> </a:t>
            </a:r>
            <a:r>
              <a:rPr lang="en-US" sz="1200" dirty="0"/>
              <a:t>Provisional model of deficient biological stress reactivity; from this perspective, deficient reactivity is regarded as a marker rather than a cause of endpoint behavioral and health outcomes.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324600"/>
            <a:ext cx="6553200" cy="365125"/>
          </a:xfrm>
        </p:spPr>
        <p:txBody>
          <a:bodyPr/>
          <a:lstStyle/>
          <a:p>
            <a:r>
              <a:rPr lang="en-US" sz="1000" dirty="0">
                <a:solidFill>
                  <a:schemeClr val="tx1"/>
                </a:solidFill>
              </a:rPr>
              <a:t>From Stress:  Concepts, Cognition, Emotion, and </a:t>
            </a:r>
            <a:r>
              <a:rPr lang="en-US" sz="1000" dirty="0" smtClean="0">
                <a:solidFill>
                  <a:schemeClr val="tx1"/>
                </a:solidFill>
              </a:rPr>
              <a:t>Behavior</a:t>
            </a:r>
            <a:r>
              <a:rPr lang="en-US" sz="1000" i="1" dirty="0">
                <a:solidFill>
                  <a:schemeClr val="tx1"/>
                </a:solidFill>
              </a:rPr>
              <a:t>,</a:t>
            </a:r>
          </a:p>
          <a:p>
            <a:r>
              <a:rPr lang="en-US" sz="1000" dirty="0" smtClean="0">
                <a:solidFill>
                  <a:schemeClr val="tx1"/>
                </a:solidFill>
              </a:rPr>
              <a:t>Copyright </a:t>
            </a:r>
            <a:r>
              <a:rPr lang="en-US" sz="1000" dirty="0">
                <a:solidFill>
                  <a:schemeClr val="tx1"/>
                </a:solidFill>
              </a:rPr>
              <a:t>© 2016 Elsevier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5</a:t>
            </a:fld>
            <a:endParaRPr lang="en-US" dirty="0"/>
          </a:p>
        </p:txBody>
      </p:sp>
      <p:pic>
        <p:nvPicPr>
          <p:cNvPr id="4098" name="Picture 2" descr="W:\Projects\Active\Thapasya\2016\S&amp;T\Companion\Fink_COMP_SITE\JPG\Chapter22\f22-04-97801280095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6226" y="857250"/>
            <a:ext cx="3974574" cy="409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92051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98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Chapter 22</vt:lpstr>
      <vt:lpstr>PowerPoint Presentation</vt:lpstr>
      <vt:lpstr>PowerPoint Presentation</vt:lpstr>
      <vt:lpstr>PowerPoint Presentation</vt:lpstr>
      <vt:lpstr>PowerPoint Presentation</vt:lpstr>
    </vt:vector>
  </TitlesOfParts>
  <Company>Reed Elsevier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01</dc:title>
  <dc:creator>Reed Elsevier</dc:creator>
  <cp:lastModifiedBy>Reed Elsevier</cp:lastModifiedBy>
  <cp:revision>25</cp:revision>
  <dcterms:created xsi:type="dcterms:W3CDTF">2016-04-01T05:53:55Z</dcterms:created>
  <dcterms:modified xsi:type="dcterms:W3CDTF">2016-05-12T10:53:13Z</dcterms:modified>
</cp:coreProperties>
</file>